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2" r:id="rId3"/>
    <p:sldId id="815" r:id="rId4"/>
    <p:sldId id="819" r:id="rId5"/>
    <p:sldId id="821" r:id="rId6"/>
    <p:sldId id="820" r:id="rId7"/>
    <p:sldId id="60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815"/>
            <p14:sldId id="819"/>
            <p14:sldId id="821"/>
            <p14:sldId id="820"/>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Harder" initials="DH" lastIdx="1" clrIdx="0">
    <p:extLst>
      <p:ext uri="{19B8F6BF-5375-455C-9EA6-DF929625EA0E}">
        <p15:presenceInfo xmlns:p15="http://schemas.microsoft.com/office/powerpoint/2012/main" userId="2b8d8b750cb213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0" autoAdjust="0"/>
    <p:restoredTop sz="96447" autoAdjust="0"/>
  </p:normalViewPr>
  <p:slideViewPr>
    <p:cSldViewPr snapToGrid="0">
      <p:cViewPr varScale="1">
        <p:scale>
          <a:sx n="110" d="100"/>
          <a:sy n="110" d="100"/>
        </p:scale>
        <p:origin x="84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2021-07-26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Finding the line through two points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Finding the line through two points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Finding the line through two points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Finding the line through two points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audio" Target="../media/media3.m4a"/><Relationship Id="rId7" Type="http://schemas.openxmlformats.org/officeDocument/2006/relationships/oleObject" Target="../embeddings/oleObject2.bin"/><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8.png"/><Relationship Id="rId3" Type="http://schemas.openxmlformats.org/officeDocument/2006/relationships/audio" Target="../media/media4.m4a"/><Relationship Id="rId7" Type="http://schemas.openxmlformats.org/officeDocument/2006/relationships/oleObject" Target="../embeddings/oleObject4.bin"/><Relationship Id="rId12" Type="http://schemas.openxmlformats.org/officeDocument/2006/relationships/image" Target="../media/image14.wmf"/><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11.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3.wmf"/><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audio" Target="../media/media5.m4a"/><Relationship Id="rId7" Type="http://schemas.openxmlformats.org/officeDocument/2006/relationships/oleObject" Target="../embeddings/oleObject7.bin"/><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audio" Target="../media/media6.m4a"/><Relationship Id="rId7" Type="http://schemas.openxmlformats.org/officeDocument/2006/relationships/oleObject" Target="../embeddings/oleObject9.bin"/><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7.2 Finding the line through two points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Audio 7">
            <a:hlinkClick r:id="" action="ppaction://media"/>
            <a:extLst>
              <a:ext uri="{FF2B5EF4-FFF2-40B4-BE49-F238E27FC236}">
                <a16:creationId xmlns:a16="http://schemas.microsoft.com/office/drawing/2014/main" id="{44243913-BFB5-4DCB-BAD0-30E4274ADA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3060"/>
    </mc:Choice>
    <mc:Fallback>
      <p:transition spd="slow" advTm="13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a:t>ne</a:t>
            </a:r>
            <a:r>
              <a:rPr lang="en-CA"/>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Find the ideal representation of a line passing through</a:t>
            </a:r>
            <a:br>
              <a:rPr lang="en-US" dirty="0"/>
            </a:br>
            <a:r>
              <a:rPr lang="en-US" dirty="0"/>
              <a:t>two given points</a:t>
            </a:r>
          </a:p>
          <a:p>
            <a:pPr lvl="1"/>
            <a:r>
              <a:rPr lang="en-US" dirty="0"/>
              <a:t>Observe how to use this representation to calculate distances</a:t>
            </a:r>
          </a:p>
          <a:p>
            <a:pPr lvl="1"/>
            <a:r>
              <a:rPr lang="en-US" dirty="0"/>
              <a:t>Look at an example</a:t>
            </a:r>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26ABF627-7458-485B-8246-18ADAF94C0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6892"/>
    </mc:Choice>
    <mc:Fallback>
      <p:transition spd="slow" advTm="16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aseline="30000" dirty="0"/>
              <a:t>3</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In </a:t>
            </a:r>
            <a:r>
              <a:rPr lang="en-US" b="1" dirty="0">
                <a:latin typeface="Times New Roman" panose="02020603050405020304" pitchFamily="18" charset="0"/>
              </a:rPr>
              <a:t>R</a:t>
            </a:r>
            <a:r>
              <a:rPr lang="en-US" baseline="30000" dirty="0">
                <a:latin typeface="Times New Roman" panose="02020603050405020304" pitchFamily="18" charset="0"/>
              </a:rPr>
              <a:t>3</a:t>
            </a:r>
            <a:r>
              <a:rPr lang="en-US" dirty="0"/>
              <a:t>, given two points </a:t>
            </a:r>
            <a:r>
              <a:rPr lang="en-US" b="1" dirty="0">
                <a:latin typeface="Times New Roman" panose="02020603050405020304" pitchFamily="18" charset="0"/>
              </a:rPr>
              <a:t>u</a:t>
            </a:r>
            <a:r>
              <a:rPr lang="en-US" baseline="-25000" dirty="0">
                <a:latin typeface="Times New Roman" panose="02020603050405020304" pitchFamily="18" charset="0"/>
              </a:rPr>
              <a:t>1</a:t>
            </a:r>
            <a:r>
              <a:rPr lang="en-US" dirty="0">
                <a:latin typeface="Times New Roman" panose="02020603050405020304" pitchFamily="18" charset="0"/>
              </a:rPr>
              <a:t> and </a:t>
            </a:r>
            <a:r>
              <a:rPr lang="en-US" b="1" dirty="0">
                <a:latin typeface="Times New Roman" panose="02020603050405020304" pitchFamily="18" charset="0"/>
              </a:rPr>
              <a:t>u</a:t>
            </a:r>
            <a:r>
              <a:rPr lang="en-US" baseline="-25000" dirty="0">
                <a:latin typeface="Times New Roman" panose="02020603050405020304" pitchFamily="18" charset="0"/>
              </a:rPr>
              <a:t>2</a:t>
            </a:r>
            <a:r>
              <a:rPr lang="en-US" dirty="0">
                <a:latin typeface="Times New Roman" panose="02020603050405020304" pitchFamily="18" charset="0"/>
              </a:rPr>
              <a:t>,</a:t>
            </a:r>
            <a:br>
              <a:rPr lang="en-US" dirty="0">
                <a:latin typeface="Times New Roman" panose="02020603050405020304" pitchFamily="18" charset="0"/>
              </a:rPr>
            </a:br>
            <a:r>
              <a:rPr lang="en-US" dirty="0">
                <a:latin typeface="Times New Roman" panose="02020603050405020304" pitchFamily="18" charset="0"/>
              </a:rPr>
              <a:t>	the line that passes through these two points</a:t>
            </a:r>
            <a:br>
              <a:rPr lang="en-US" dirty="0">
                <a:latin typeface="Times New Roman" panose="02020603050405020304" pitchFamily="18" charset="0"/>
              </a:rPr>
            </a:br>
            <a:r>
              <a:rPr lang="en-US" dirty="0">
                <a:latin typeface="Times New Roman" panose="02020603050405020304" pitchFamily="18" charset="0"/>
              </a:rPr>
              <a:t>	may be found as follows:</a:t>
            </a:r>
          </a:p>
          <a:p>
            <a:pPr lvl="1"/>
            <a:r>
              <a:rPr lang="en-US" dirty="0">
                <a:latin typeface="Times New Roman" panose="02020603050405020304" pitchFamily="18" charset="0"/>
              </a:rPr>
              <a:t>Calculate</a:t>
            </a: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latin typeface="Times New Roman" panose="02020603050405020304" pitchFamily="18" charset="0"/>
              </a:rPr>
              <a:t>Next, choose that point </a:t>
            </a:r>
            <a:r>
              <a:rPr lang="en-US" b="1" dirty="0">
                <a:latin typeface="Times New Roman" panose="02020603050405020304" pitchFamily="18" charset="0"/>
              </a:rPr>
              <a:t>u</a:t>
            </a:r>
            <a:r>
              <a:rPr lang="en-US" baseline="-25000" dirty="0">
                <a:latin typeface="Times New Roman" panose="02020603050405020304" pitchFamily="18" charset="0"/>
              </a:rPr>
              <a:t>1</a:t>
            </a:r>
            <a:r>
              <a:rPr lang="en-US" dirty="0">
                <a:latin typeface="Times New Roman" panose="02020603050405020304" pitchFamily="18" charset="0"/>
              </a:rPr>
              <a:t> or </a:t>
            </a:r>
            <a:r>
              <a:rPr lang="en-US" b="1" dirty="0">
                <a:latin typeface="Times New Roman" panose="02020603050405020304" pitchFamily="18" charset="0"/>
              </a:rPr>
              <a:t>u</a:t>
            </a:r>
            <a:r>
              <a:rPr lang="en-US" baseline="-25000" dirty="0">
                <a:latin typeface="Times New Roman" panose="02020603050405020304" pitchFamily="18" charset="0"/>
              </a:rPr>
              <a:t>2</a:t>
            </a:r>
            <a:r>
              <a:rPr lang="en-US" dirty="0">
                <a:latin typeface="Times New Roman" panose="02020603050405020304" pitchFamily="18" charset="0"/>
              </a:rPr>
              <a:t> that has the smallest 2-norm</a:t>
            </a:r>
          </a:p>
          <a:p>
            <a:pPr lvl="2"/>
            <a:r>
              <a:rPr lang="en-US" dirty="0">
                <a:latin typeface="Times New Roman" panose="02020603050405020304" pitchFamily="18" charset="0"/>
              </a:rPr>
              <a:t>That is, pick the one already closer to the origin</a:t>
            </a:r>
          </a:p>
          <a:p>
            <a:pPr lvl="1"/>
            <a:endParaRPr lang="en-US"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5" name="Object 4">
            <a:extLst>
              <a:ext uri="{FF2B5EF4-FFF2-40B4-BE49-F238E27FC236}">
                <a16:creationId xmlns:a16="http://schemas.microsoft.com/office/drawing/2014/main" id="{278034DD-063C-4B87-8F83-3E78A5F4C144}"/>
              </a:ext>
            </a:extLst>
          </p:cNvPr>
          <p:cNvGraphicFramePr>
            <a:graphicFrameLocks noChangeAspect="1"/>
          </p:cNvGraphicFramePr>
          <p:nvPr>
            <p:extLst>
              <p:ext uri="{D42A27DB-BD31-4B8C-83A1-F6EECF244321}">
                <p14:modId xmlns:p14="http://schemas.microsoft.com/office/powerpoint/2010/main" val="3362141437"/>
              </p:ext>
            </p:extLst>
          </p:nvPr>
        </p:nvGraphicFramePr>
        <p:xfrm>
          <a:off x="3289992" y="3031582"/>
          <a:ext cx="1778731" cy="862473"/>
        </p:xfrm>
        <a:graphic>
          <a:graphicData uri="http://schemas.openxmlformats.org/presentationml/2006/ole">
            <mc:AlternateContent xmlns:mc="http://schemas.openxmlformats.org/markup-compatibility/2006">
              <mc:Choice xmlns:v="urn:schemas-microsoft-com:vml" Requires="v">
                <p:oleObj name="Equation" r:id="rId5" imgW="812520" imgH="393480" progId="Equation.DSMT4">
                  <p:embed/>
                </p:oleObj>
              </mc:Choice>
              <mc:Fallback>
                <p:oleObj name="Equation" r:id="rId5" imgW="812520" imgH="393480" progId="Equation.DSMT4">
                  <p:embed/>
                  <p:pic>
                    <p:nvPicPr>
                      <p:cNvPr id="0" name=""/>
                      <p:cNvPicPr/>
                      <p:nvPr/>
                    </p:nvPicPr>
                    <p:blipFill>
                      <a:blip r:embed="rId6"/>
                      <a:stretch>
                        <a:fillRect/>
                      </a:stretch>
                    </p:blipFill>
                    <p:spPr>
                      <a:xfrm>
                        <a:off x="3289992" y="3031582"/>
                        <a:ext cx="1778731" cy="86247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63AFA88-E05C-4C03-91B0-C741B0226246}"/>
              </a:ext>
            </a:extLst>
          </p:cNvPr>
          <p:cNvGraphicFramePr>
            <a:graphicFrameLocks noChangeAspect="1"/>
          </p:cNvGraphicFramePr>
          <p:nvPr>
            <p:extLst>
              <p:ext uri="{D42A27DB-BD31-4B8C-83A1-F6EECF244321}">
                <p14:modId xmlns:p14="http://schemas.microsoft.com/office/powerpoint/2010/main" val="3429051794"/>
              </p:ext>
            </p:extLst>
          </p:nvPr>
        </p:nvGraphicFramePr>
        <p:xfrm>
          <a:off x="3170955" y="4629718"/>
          <a:ext cx="2278063" cy="473075"/>
        </p:xfrm>
        <a:graphic>
          <a:graphicData uri="http://schemas.openxmlformats.org/presentationml/2006/ole">
            <mc:AlternateContent xmlns:mc="http://schemas.openxmlformats.org/markup-compatibility/2006">
              <mc:Choice xmlns:v="urn:schemas-microsoft-com:vml" Requires="v">
                <p:oleObj name="Equation" r:id="rId7" imgW="1041120" imgH="215640" progId="Equation.DSMT4">
                  <p:embed/>
                </p:oleObj>
              </mc:Choice>
              <mc:Fallback>
                <p:oleObj name="Equation" r:id="rId7" imgW="1041120" imgH="215640" progId="Equation.DSMT4">
                  <p:embed/>
                  <p:pic>
                    <p:nvPicPr>
                      <p:cNvPr id="5" name="Object 4">
                        <a:extLst>
                          <a:ext uri="{FF2B5EF4-FFF2-40B4-BE49-F238E27FC236}">
                            <a16:creationId xmlns:a16="http://schemas.microsoft.com/office/drawing/2014/main" id="{278034DD-063C-4B87-8F83-3E78A5F4C144}"/>
                          </a:ext>
                        </a:extLst>
                      </p:cNvPr>
                      <p:cNvPicPr/>
                      <p:nvPr/>
                    </p:nvPicPr>
                    <p:blipFill>
                      <a:blip r:embed="rId8"/>
                      <a:stretch>
                        <a:fillRect/>
                      </a:stretch>
                    </p:blipFill>
                    <p:spPr>
                      <a:xfrm>
                        <a:off x="3170955" y="4629718"/>
                        <a:ext cx="2278063" cy="473075"/>
                      </a:xfrm>
                      <a:prstGeom prst="rect">
                        <a:avLst/>
                      </a:prstGeom>
                    </p:spPr>
                  </p:pic>
                </p:oleObj>
              </mc:Fallback>
            </mc:AlternateContent>
          </a:graphicData>
        </a:graphic>
      </p:graphicFrame>
      <p:pic>
        <p:nvPicPr>
          <p:cNvPr id="8" name="Audio 7">
            <a:hlinkClick r:id="" action="ppaction://media"/>
            <a:extLst>
              <a:ext uri="{FF2B5EF4-FFF2-40B4-BE49-F238E27FC236}">
                <a16:creationId xmlns:a16="http://schemas.microsoft.com/office/drawing/2014/main" id="{B875AA71-0C18-4925-A393-5684AFA5DE7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6252453"/>
      </p:ext>
    </p:extLst>
  </p:cSld>
  <p:clrMapOvr>
    <a:masterClrMapping/>
  </p:clrMapOvr>
  <mc:AlternateContent xmlns:mc="http://schemas.openxmlformats.org/markup-compatibility/2006">
    <mc:Choice xmlns:p14="http://schemas.microsoft.com/office/powerpoint/2010/main" Requires="p14">
      <p:transition spd="slow" p14:dur="2000" advTm="59807"/>
    </mc:Choice>
    <mc:Fallback>
      <p:transition spd="slow" advTm="59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aseline="30000" dirty="0"/>
              <a:t>3</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For example, find the line through the points</a:t>
            </a:r>
          </a:p>
          <a:p>
            <a:endParaRPr lang="en-US" dirty="0"/>
          </a:p>
          <a:p>
            <a:endParaRPr lang="en-US" dirty="0"/>
          </a:p>
          <a:p>
            <a:endParaRPr lang="en-US" dirty="0"/>
          </a:p>
          <a:p>
            <a:pPr lvl="1"/>
            <a:r>
              <a:rPr lang="en-US" dirty="0"/>
              <a:t>First, find    :</a:t>
            </a:r>
          </a:p>
          <a:p>
            <a:pPr lvl="1"/>
            <a:endParaRPr lang="en-US" dirty="0"/>
          </a:p>
          <a:p>
            <a:pPr lvl="1"/>
            <a:endParaRPr lang="en-US" dirty="0"/>
          </a:p>
          <a:p>
            <a:pPr lvl="1"/>
            <a:endParaRPr lang="en-US" dirty="0"/>
          </a:p>
          <a:p>
            <a:pPr lvl="1"/>
            <a:r>
              <a:rPr lang="en-US" dirty="0"/>
              <a:t>Next, because </a:t>
            </a:r>
            <a:r>
              <a:rPr lang="en-US" dirty="0">
                <a:latin typeface="Times New Roman" panose="02020603050405020304" pitchFamily="18" charset="0"/>
              </a:rPr>
              <a:t>||</a:t>
            </a:r>
            <a:r>
              <a:rPr lang="en-US" b="1" dirty="0">
                <a:latin typeface="Times New Roman" panose="02020603050405020304" pitchFamily="18" charset="0"/>
              </a:rPr>
              <a:t>u</a:t>
            </a:r>
            <a:r>
              <a:rPr lang="en-US" baseline="-25000" dirty="0">
                <a:latin typeface="Times New Roman" panose="02020603050405020304" pitchFamily="18" charset="0"/>
              </a:rPr>
              <a:t>2</a:t>
            </a:r>
            <a:r>
              <a:rPr lang="en-US" dirty="0">
                <a:latin typeface="Times New Roman" panose="02020603050405020304" pitchFamily="18" charset="0"/>
              </a:rPr>
              <a:t>||</a:t>
            </a:r>
            <a:r>
              <a:rPr lang="en-US" baseline="-25000" dirty="0">
                <a:latin typeface="Times New Roman" panose="02020603050405020304" pitchFamily="18" charset="0"/>
              </a:rPr>
              <a:t>2</a:t>
            </a:r>
            <a:r>
              <a:rPr lang="en-US" dirty="0">
                <a:latin typeface="Times New Roman" panose="02020603050405020304" pitchFamily="18" charset="0"/>
              </a:rPr>
              <a:t> &lt; ||</a:t>
            </a:r>
            <a:r>
              <a:rPr lang="en-US" b="1" dirty="0">
                <a:latin typeface="Times New Roman" panose="02020603050405020304" pitchFamily="18" charset="0"/>
              </a:rPr>
              <a:t>u</a:t>
            </a:r>
            <a:r>
              <a:rPr lang="en-US" baseline="-25000" dirty="0">
                <a:latin typeface="Times New Roman" panose="02020603050405020304" pitchFamily="18" charset="0"/>
              </a:rPr>
              <a:t>1</a:t>
            </a:r>
            <a:r>
              <a:rPr lang="en-US" dirty="0">
                <a:latin typeface="Times New Roman" panose="02020603050405020304" pitchFamily="18" charset="0"/>
              </a:rPr>
              <a:t>||</a:t>
            </a:r>
            <a:r>
              <a:rPr lang="en-US" baseline="-25000" dirty="0">
                <a:latin typeface="Times New Roman" panose="02020603050405020304" pitchFamily="18" charset="0"/>
              </a:rPr>
              <a:t>2</a:t>
            </a:r>
            <a:r>
              <a:rPr lang="en-US" dirty="0"/>
              <a:t>,</a:t>
            </a:r>
          </a:p>
          <a:p>
            <a:pPr lvl="1"/>
            <a:endParaRPr lang="en-US"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5" name="Object 4">
            <a:extLst>
              <a:ext uri="{FF2B5EF4-FFF2-40B4-BE49-F238E27FC236}">
                <a16:creationId xmlns:a16="http://schemas.microsoft.com/office/drawing/2014/main" id="{278034DD-063C-4B87-8F83-3E78A5F4C144}"/>
              </a:ext>
            </a:extLst>
          </p:cNvPr>
          <p:cNvGraphicFramePr>
            <a:graphicFrameLocks noChangeAspect="1"/>
          </p:cNvGraphicFramePr>
          <p:nvPr>
            <p:extLst>
              <p:ext uri="{D42A27DB-BD31-4B8C-83A1-F6EECF244321}">
                <p14:modId xmlns:p14="http://schemas.microsoft.com/office/powerpoint/2010/main" val="2289965188"/>
              </p:ext>
            </p:extLst>
          </p:nvPr>
        </p:nvGraphicFramePr>
        <p:xfrm>
          <a:off x="3071258" y="1974850"/>
          <a:ext cx="2806223" cy="1187450"/>
        </p:xfrm>
        <a:graphic>
          <a:graphicData uri="http://schemas.openxmlformats.org/presentationml/2006/ole">
            <mc:AlternateContent xmlns:mc="http://schemas.openxmlformats.org/markup-compatibility/2006">
              <mc:Choice xmlns:v="urn:schemas-microsoft-com:vml" Requires="v">
                <p:oleObj name="Equation" r:id="rId5" imgW="1409400" imgH="596880" progId="Equation.DSMT4">
                  <p:embed/>
                </p:oleObj>
              </mc:Choice>
              <mc:Fallback>
                <p:oleObj name="Equation" r:id="rId5" imgW="1409400" imgH="596880" progId="Equation.DSMT4">
                  <p:embed/>
                  <p:pic>
                    <p:nvPicPr>
                      <p:cNvPr id="5" name="Object 4">
                        <a:extLst>
                          <a:ext uri="{FF2B5EF4-FFF2-40B4-BE49-F238E27FC236}">
                            <a16:creationId xmlns:a16="http://schemas.microsoft.com/office/drawing/2014/main" id="{278034DD-063C-4B87-8F83-3E78A5F4C144}"/>
                          </a:ext>
                        </a:extLst>
                      </p:cNvPr>
                      <p:cNvPicPr/>
                      <p:nvPr/>
                    </p:nvPicPr>
                    <p:blipFill>
                      <a:blip r:embed="rId6"/>
                      <a:stretch>
                        <a:fillRect/>
                      </a:stretch>
                    </p:blipFill>
                    <p:spPr>
                      <a:xfrm>
                        <a:off x="3071258" y="1974850"/>
                        <a:ext cx="2806223" cy="11874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6E1A146-62AC-4BF9-8D63-626AE5C5532E}"/>
              </a:ext>
            </a:extLst>
          </p:cNvPr>
          <p:cNvGraphicFramePr>
            <a:graphicFrameLocks noChangeAspect="1"/>
          </p:cNvGraphicFramePr>
          <p:nvPr>
            <p:extLst>
              <p:ext uri="{D42A27DB-BD31-4B8C-83A1-F6EECF244321}">
                <p14:modId xmlns:p14="http://schemas.microsoft.com/office/powerpoint/2010/main" val="4005455740"/>
              </p:ext>
            </p:extLst>
          </p:nvPr>
        </p:nvGraphicFramePr>
        <p:xfrm>
          <a:off x="2387245" y="3203642"/>
          <a:ext cx="276225" cy="398462"/>
        </p:xfrm>
        <a:graphic>
          <a:graphicData uri="http://schemas.openxmlformats.org/presentationml/2006/ole">
            <mc:AlternateContent xmlns:mc="http://schemas.openxmlformats.org/markup-compatibility/2006">
              <mc:Choice xmlns:v="urn:schemas-microsoft-com:vml" Requires="v">
                <p:oleObj name="Equation" r:id="rId7" imgW="114120" imgH="164880" progId="Equation.DSMT4">
                  <p:embed/>
                </p:oleObj>
              </mc:Choice>
              <mc:Fallback>
                <p:oleObj name="Equation" r:id="rId7" imgW="114120" imgH="164880" progId="Equation.DSMT4">
                  <p:embed/>
                  <p:pic>
                    <p:nvPicPr>
                      <p:cNvPr id="9" name="Object 8">
                        <a:extLst>
                          <a:ext uri="{FF2B5EF4-FFF2-40B4-BE49-F238E27FC236}">
                            <a16:creationId xmlns:a16="http://schemas.microsoft.com/office/drawing/2014/main" id="{7375186A-06FA-4AAF-85AE-37C123DE2865}"/>
                          </a:ext>
                        </a:extLst>
                      </p:cNvPr>
                      <p:cNvPicPr/>
                      <p:nvPr/>
                    </p:nvPicPr>
                    <p:blipFill>
                      <a:blip r:embed="rId8"/>
                      <a:stretch>
                        <a:fillRect/>
                      </a:stretch>
                    </p:blipFill>
                    <p:spPr>
                      <a:xfrm>
                        <a:off x="2387245" y="3203642"/>
                        <a:ext cx="276225" cy="3984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EF237F3-AD57-4E6F-A9C1-DDFC845BCA30}"/>
              </a:ext>
            </a:extLst>
          </p:cNvPr>
          <p:cNvGraphicFramePr>
            <a:graphicFrameLocks noChangeAspect="1"/>
          </p:cNvGraphicFramePr>
          <p:nvPr>
            <p:extLst>
              <p:ext uri="{D42A27DB-BD31-4B8C-83A1-F6EECF244321}">
                <p14:modId xmlns:p14="http://schemas.microsoft.com/office/powerpoint/2010/main" val="2064406079"/>
              </p:ext>
            </p:extLst>
          </p:nvPr>
        </p:nvGraphicFramePr>
        <p:xfrm>
          <a:off x="3172265" y="3375025"/>
          <a:ext cx="2601913" cy="1187450"/>
        </p:xfrm>
        <a:graphic>
          <a:graphicData uri="http://schemas.openxmlformats.org/presentationml/2006/ole">
            <mc:AlternateContent xmlns:mc="http://schemas.openxmlformats.org/markup-compatibility/2006">
              <mc:Choice xmlns:v="urn:schemas-microsoft-com:vml" Requires="v">
                <p:oleObj name="Equation" r:id="rId9" imgW="1307880" imgH="596880" progId="Equation.DSMT4">
                  <p:embed/>
                </p:oleObj>
              </mc:Choice>
              <mc:Fallback>
                <p:oleObj name="Equation" r:id="rId9" imgW="1307880" imgH="596880" progId="Equation.DSMT4">
                  <p:embed/>
                  <p:pic>
                    <p:nvPicPr>
                      <p:cNvPr id="5" name="Object 4">
                        <a:extLst>
                          <a:ext uri="{FF2B5EF4-FFF2-40B4-BE49-F238E27FC236}">
                            <a16:creationId xmlns:a16="http://schemas.microsoft.com/office/drawing/2014/main" id="{278034DD-063C-4B87-8F83-3E78A5F4C144}"/>
                          </a:ext>
                        </a:extLst>
                      </p:cNvPr>
                      <p:cNvPicPr/>
                      <p:nvPr/>
                    </p:nvPicPr>
                    <p:blipFill>
                      <a:blip r:embed="rId10"/>
                      <a:stretch>
                        <a:fillRect/>
                      </a:stretch>
                    </p:blipFill>
                    <p:spPr>
                      <a:xfrm>
                        <a:off x="3172265" y="3375025"/>
                        <a:ext cx="2601913" cy="11874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42FF890-E4FA-4863-8C7D-148420EFA1F7}"/>
              </a:ext>
            </a:extLst>
          </p:cNvPr>
          <p:cNvGraphicFramePr>
            <a:graphicFrameLocks noChangeAspect="1"/>
          </p:cNvGraphicFramePr>
          <p:nvPr>
            <p:extLst>
              <p:ext uri="{D42A27DB-BD31-4B8C-83A1-F6EECF244321}">
                <p14:modId xmlns:p14="http://schemas.microsoft.com/office/powerpoint/2010/main" val="2409074617"/>
              </p:ext>
            </p:extLst>
          </p:nvPr>
        </p:nvGraphicFramePr>
        <p:xfrm>
          <a:off x="2352409" y="5261118"/>
          <a:ext cx="4570556" cy="1239695"/>
        </p:xfrm>
        <a:graphic>
          <a:graphicData uri="http://schemas.openxmlformats.org/presentationml/2006/ole">
            <mc:AlternateContent xmlns:mc="http://schemas.openxmlformats.org/markup-compatibility/2006">
              <mc:Choice xmlns:v="urn:schemas-microsoft-com:vml" Requires="v">
                <p:oleObj name="Equation" r:id="rId11" imgW="2298600" imgH="622080" progId="Equation.DSMT4">
                  <p:embed/>
                </p:oleObj>
              </mc:Choice>
              <mc:Fallback>
                <p:oleObj name="Equation" r:id="rId11" imgW="2298600" imgH="622080" progId="Equation.DSMT4">
                  <p:embed/>
                  <p:pic>
                    <p:nvPicPr>
                      <p:cNvPr id="9" name="Object 8">
                        <a:extLst>
                          <a:ext uri="{FF2B5EF4-FFF2-40B4-BE49-F238E27FC236}">
                            <a16:creationId xmlns:a16="http://schemas.microsoft.com/office/drawing/2014/main" id="{663AFA88-E05C-4C03-91B0-C741B0226246}"/>
                          </a:ext>
                        </a:extLst>
                      </p:cNvPr>
                      <p:cNvPicPr/>
                      <p:nvPr/>
                    </p:nvPicPr>
                    <p:blipFill>
                      <a:blip r:embed="rId12"/>
                      <a:stretch>
                        <a:fillRect/>
                      </a:stretch>
                    </p:blipFill>
                    <p:spPr>
                      <a:xfrm>
                        <a:off x="2352409" y="5261118"/>
                        <a:ext cx="4570556" cy="1239695"/>
                      </a:xfrm>
                      <a:prstGeom prst="rect">
                        <a:avLst/>
                      </a:prstGeom>
                    </p:spPr>
                  </p:pic>
                </p:oleObj>
              </mc:Fallback>
            </mc:AlternateContent>
          </a:graphicData>
        </a:graphic>
      </p:graphicFrame>
      <p:pic>
        <p:nvPicPr>
          <p:cNvPr id="9" name="Audio 8">
            <a:hlinkClick r:id="" action="ppaction://media"/>
            <a:extLst>
              <a:ext uri="{FF2B5EF4-FFF2-40B4-BE49-F238E27FC236}">
                <a16:creationId xmlns:a16="http://schemas.microsoft.com/office/drawing/2014/main" id="{EE4D3C42-9D75-43F7-AD0A-481BFD4398B7}"/>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80057515"/>
      </p:ext>
    </p:extLst>
  </p:cSld>
  <p:clrMapOvr>
    <a:masterClrMapping/>
  </p:clrMapOvr>
  <mc:AlternateContent xmlns:mc="http://schemas.openxmlformats.org/markup-compatibility/2006">
    <mc:Choice xmlns:p14="http://schemas.microsoft.com/office/powerpoint/2010/main" Requires="p14">
      <p:transition spd="slow" p14:dur="2000" advTm="33961"/>
    </mc:Choice>
    <mc:Fallback>
      <p:transition spd="slow" advTm="33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aseline="30000" dirty="0"/>
              <a:t>3</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Consequently, the ideal representation of the line passing through</a:t>
            </a:r>
            <a:br>
              <a:rPr lang="en-US" dirty="0"/>
            </a:br>
            <a:br>
              <a:rPr lang="en-US" dirty="0"/>
            </a:br>
            <a:br>
              <a:rPr lang="en-US" dirty="0"/>
            </a:br>
            <a:br>
              <a:rPr lang="en-US" dirty="0"/>
            </a:br>
            <a:br>
              <a:rPr lang="en-US" dirty="0"/>
            </a:br>
            <a:r>
              <a:rPr lang="en-US" dirty="0"/>
              <a:t>is </a:t>
            </a:r>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5" name="Object 4">
            <a:extLst>
              <a:ext uri="{FF2B5EF4-FFF2-40B4-BE49-F238E27FC236}">
                <a16:creationId xmlns:a16="http://schemas.microsoft.com/office/drawing/2014/main" id="{278034DD-063C-4B87-8F83-3E78A5F4C144}"/>
              </a:ext>
            </a:extLst>
          </p:cNvPr>
          <p:cNvGraphicFramePr>
            <a:graphicFrameLocks noChangeAspect="1"/>
          </p:cNvGraphicFramePr>
          <p:nvPr/>
        </p:nvGraphicFramePr>
        <p:xfrm>
          <a:off x="3071258" y="1974850"/>
          <a:ext cx="2806223" cy="1187450"/>
        </p:xfrm>
        <a:graphic>
          <a:graphicData uri="http://schemas.openxmlformats.org/presentationml/2006/ole">
            <mc:AlternateContent xmlns:mc="http://schemas.openxmlformats.org/markup-compatibility/2006">
              <mc:Choice xmlns:v="urn:schemas-microsoft-com:vml" Requires="v">
                <p:oleObj name="Equation" r:id="rId5" imgW="1409400" imgH="596880" progId="Equation.DSMT4">
                  <p:embed/>
                </p:oleObj>
              </mc:Choice>
              <mc:Fallback>
                <p:oleObj name="Equation" r:id="rId5" imgW="1409400" imgH="596880" progId="Equation.DSMT4">
                  <p:embed/>
                  <p:pic>
                    <p:nvPicPr>
                      <p:cNvPr id="5" name="Object 4">
                        <a:extLst>
                          <a:ext uri="{FF2B5EF4-FFF2-40B4-BE49-F238E27FC236}">
                            <a16:creationId xmlns:a16="http://schemas.microsoft.com/office/drawing/2014/main" id="{278034DD-063C-4B87-8F83-3E78A5F4C144}"/>
                          </a:ext>
                        </a:extLst>
                      </p:cNvPr>
                      <p:cNvPicPr/>
                      <p:nvPr/>
                    </p:nvPicPr>
                    <p:blipFill>
                      <a:blip r:embed="rId6"/>
                      <a:stretch>
                        <a:fillRect/>
                      </a:stretch>
                    </p:blipFill>
                    <p:spPr>
                      <a:xfrm>
                        <a:off x="3071258" y="1974850"/>
                        <a:ext cx="2806223" cy="11874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EF237F3-AD57-4E6F-A9C1-DDFC845BCA30}"/>
              </a:ext>
            </a:extLst>
          </p:cNvPr>
          <p:cNvGraphicFramePr>
            <a:graphicFrameLocks noChangeAspect="1"/>
          </p:cNvGraphicFramePr>
          <p:nvPr>
            <p:extLst>
              <p:ext uri="{D42A27DB-BD31-4B8C-83A1-F6EECF244321}">
                <p14:modId xmlns:p14="http://schemas.microsoft.com/office/powerpoint/2010/main" val="1095687915"/>
              </p:ext>
            </p:extLst>
          </p:nvPr>
        </p:nvGraphicFramePr>
        <p:xfrm>
          <a:off x="3460070" y="3932374"/>
          <a:ext cx="2547937" cy="1187450"/>
        </p:xfrm>
        <a:graphic>
          <a:graphicData uri="http://schemas.openxmlformats.org/presentationml/2006/ole">
            <mc:AlternateContent xmlns:mc="http://schemas.openxmlformats.org/markup-compatibility/2006">
              <mc:Choice xmlns:v="urn:schemas-microsoft-com:vml" Requires="v">
                <p:oleObj name="Equation" r:id="rId7" imgW="1282680" imgH="596880" progId="Equation.DSMT4">
                  <p:embed/>
                </p:oleObj>
              </mc:Choice>
              <mc:Fallback>
                <p:oleObj name="Equation" r:id="rId7" imgW="1282680" imgH="596880" progId="Equation.DSMT4">
                  <p:embed/>
                  <p:pic>
                    <p:nvPicPr>
                      <p:cNvPr id="13" name="Object 12">
                        <a:extLst>
                          <a:ext uri="{FF2B5EF4-FFF2-40B4-BE49-F238E27FC236}">
                            <a16:creationId xmlns:a16="http://schemas.microsoft.com/office/drawing/2014/main" id="{4EF237F3-AD57-4E6F-A9C1-DDFC845BCA30}"/>
                          </a:ext>
                        </a:extLst>
                      </p:cNvPr>
                      <p:cNvPicPr/>
                      <p:nvPr/>
                    </p:nvPicPr>
                    <p:blipFill>
                      <a:blip r:embed="rId8"/>
                      <a:stretch>
                        <a:fillRect/>
                      </a:stretch>
                    </p:blipFill>
                    <p:spPr>
                      <a:xfrm>
                        <a:off x="3460070" y="3932374"/>
                        <a:ext cx="2547937" cy="1187450"/>
                      </a:xfrm>
                      <a:prstGeom prst="rect">
                        <a:avLst/>
                      </a:prstGeom>
                    </p:spPr>
                  </p:pic>
                </p:oleObj>
              </mc:Fallback>
            </mc:AlternateContent>
          </a:graphicData>
        </a:graphic>
      </p:graphicFrame>
      <p:pic>
        <p:nvPicPr>
          <p:cNvPr id="6" name="Audio 5">
            <a:hlinkClick r:id="" action="ppaction://media"/>
            <a:extLst>
              <a:ext uri="{FF2B5EF4-FFF2-40B4-BE49-F238E27FC236}">
                <a16:creationId xmlns:a16="http://schemas.microsoft.com/office/drawing/2014/main" id="{45DD9601-4481-4376-825C-817FC4802EBF}"/>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58058399"/>
      </p:ext>
    </p:extLst>
  </p:cSld>
  <p:clrMapOvr>
    <a:masterClrMapping/>
  </p:clrMapOvr>
  <mc:AlternateContent xmlns:mc="http://schemas.openxmlformats.org/markup-compatibility/2006">
    <mc:Choice xmlns:p14="http://schemas.microsoft.com/office/powerpoint/2010/main" Requires="p14">
      <p:transition spd="slow" p14:dur="2000" advTm="22767"/>
    </mc:Choice>
    <mc:Fallback>
      <p:transition spd="slow" advTm="22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aseline="30000" dirty="0"/>
              <a:t>3</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You can also determine how far away each of the two points is from this closest point:</a:t>
            </a:r>
          </a:p>
          <a:p>
            <a:endParaRPr lang="en-US" dirty="0"/>
          </a:p>
          <a:p>
            <a:endParaRPr lang="en-US" dirty="0"/>
          </a:p>
          <a:p>
            <a:endParaRPr lang="en-US" dirty="0"/>
          </a:p>
          <a:p>
            <a:pPr lvl="1"/>
            <a:r>
              <a:rPr lang="en-US" dirty="0"/>
              <a:t>Thus, the distance between the two points is 50 m,</a:t>
            </a:r>
            <a:br>
              <a:rPr lang="en-US" dirty="0"/>
            </a:br>
            <a:r>
              <a:rPr lang="en-US" dirty="0"/>
              <a:t>	and we observe that </a:t>
            </a:r>
          </a:p>
          <a:p>
            <a:pPr lvl="1"/>
            <a:endParaRPr lang="en-US"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5" name="Object 14">
            <a:extLst>
              <a:ext uri="{FF2B5EF4-FFF2-40B4-BE49-F238E27FC236}">
                <a16:creationId xmlns:a16="http://schemas.microsoft.com/office/drawing/2014/main" id="{29733A03-1A85-41C6-B298-7BFBD8B54CB6}"/>
              </a:ext>
            </a:extLst>
          </p:cNvPr>
          <p:cNvGraphicFramePr>
            <a:graphicFrameLocks noChangeAspect="1"/>
          </p:cNvGraphicFramePr>
          <p:nvPr>
            <p:extLst>
              <p:ext uri="{D42A27DB-BD31-4B8C-83A1-F6EECF244321}">
                <p14:modId xmlns:p14="http://schemas.microsoft.com/office/powerpoint/2010/main" val="4128268004"/>
              </p:ext>
            </p:extLst>
          </p:nvPr>
        </p:nvGraphicFramePr>
        <p:xfrm>
          <a:off x="3524690" y="2320924"/>
          <a:ext cx="1897063" cy="919163"/>
        </p:xfrm>
        <a:graphic>
          <a:graphicData uri="http://schemas.openxmlformats.org/presentationml/2006/ole">
            <mc:AlternateContent xmlns:mc="http://schemas.openxmlformats.org/markup-compatibility/2006">
              <mc:Choice xmlns:v="urn:schemas-microsoft-com:vml" Requires="v">
                <p:oleObj name="Equation" r:id="rId5" imgW="863280" imgH="419040" progId="Equation.DSMT4">
                  <p:embed/>
                </p:oleObj>
              </mc:Choice>
              <mc:Fallback>
                <p:oleObj name="Equation" r:id="rId5" imgW="863280" imgH="419040" progId="Equation.DSMT4">
                  <p:embed/>
                  <p:pic>
                    <p:nvPicPr>
                      <p:cNvPr id="13" name="Object 12">
                        <a:extLst>
                          <a:ext uri="{FF2B5EF4-FFF2-40B4-BE49-F238E27FC236}">
                            <a16:creationId xmlns:a16="http://schemas.microsoft.com/office/drawing/2014/main" id="{F1A54C8C-63B5-4FD3-9819-1B9926D0753E}"/>
                          </a:ext>
                        </a:extLst>
                      </p:cNvPr>
                      <p:cNvPicPr/>
                      <p:nvPr/>
                    </p:nvPicPr>
                    <p:blipFill>
                      <a:blip r:embed="rId6"/>
                      <a:stretch>
                        <a:fillRect/>
                      </a:stretch>
                    </p:blipFill>
                    <p:spPr>
                      <a:xfrm>
                        <a:off x="3524690" y="2320924"/>
                        <a:ext cx="1897063" cy="9191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E32A6A7-2172-4384-8DD9-FFE24886948A}"/>
              </a:ext>
            </a:extLst>
          </p:cNvPr>
          <p:cNvGraphicFramePr>
            <a:graphicFrameLocks noChangeAspect="1"/>
          </p:cNvGraphicFramePr>
          <p:nvPr>
            <p:extLst>
              <p:ext uri="{D42A27DB-BD31-4B8C-83A1-F6EECF244321}">
                <p14:modId xmlns:p14="http://schemas.microsoft.com/office/powerpoint/2010/main" val="3620608444"/>
              </p:ext>
            </p:extLst>
          </p:nvPr>
        </p:nvGraphicFramePr>
        <p:xfrm>
          <a:off x="3788807" y="3863181"/>
          <a:ext cx="1566386" cy="429578"/>
        </p:xfrm>
        <a:graphic>
          <a:graphicData uri="http://schemas.openxmlformats.org/presentationml/2006/ole">
            <mc:AlternateContent xmlns:mc="http://schemas.openxmlformats.org/markup-compatibility/2006">
              <mc:Choice xmlns:v="urn:schemas-microsoft-com:vml" Requires="v">
                <p:oleObj name="Equation" r:id="rId7" imgW="787320" imgH="215640" progId="Equation.DSMT4">
                  <p:embed/>
                </p:oleObj>
              </mc:Choice>
              <mc:Fallback>
                <p:oleObj name="Equation" r:id="rId7" imgW="787320" imgH="215640" progId="Equation.DSMT4">
                  <p:embed/>
                  <p:pic>
                    <p:nvPicPr>
                      <p:cNvPr id="13" name="Object 12">
                        <a:extLst>
                          <a:ext uri="{FF2B5EF4-FFF2-40B4-BE49-F238E27FC236}">
                            <a16:creationId xmlns:a16="http://schemas.microsoft.com/office/drawing/2014/main" id="{4EF237F3-AD57-4E6F-A9C1-DDFC845BCA30}"/>
                          </a:ext>
                        </a:extLst>
                      </p:cNvPr>
                      <p:cNvPicPr/>
                      <p:nvPr/>
                    </p:nvPicPr>
                    <p:blipFill>
                      <a:blip r:embed="rId8"/>
                      <a:stretch>
                        <a:fillRect/>
                      </a:stretch>
                    </p:blipFill>
                    <p:spPr>
                      <a:xfrm>
                        <a:off x="3788807" y="3863181"/>
                        <a:ext cx="1566386" cy="429578"/>
                      </a:xfrm>
                      <a:prstGeom prst="rect">
                        <a:avLst/>
                      </a:prstGeom>
                    </p:spPr>
                  </p:pic>
                </p:oleObj>
              </mc:Fallback>
            </mc:AlternateContent>
          </a:graphicData>
        </a:graphic>
      </p:graphicFrame>
      <p:pic>
        <p:nvPicPr>
          <p:cNvPr id="11" name="Audio 10">
            <a:hlinkClick r:id="" action="ppaction://media"/>
            <a:extLst>
              <a:ext uri="{FF2B5EF4-FFF2-40B4-BE49-F238E27FC236}">
                <a16:creationId xmlns:a16="http://schemas.microsoft.com/office/drawing/2014/main" id="{DDFB7FBB-C11A-4C53-8805-20419661890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44214969"/>
      </p:ext>
    </p:extLst>
  </p:cSld>
  <p:clrMapOvr>
    <a:masterClrMapping/>
  </p:clrMapOvr>
  <mc:AlternateContent xmlns:mc="http://schemas.openxmlformats.org/markup-compatibility/2006">
    <mc:Choice xmlns:p14="http://schemas.microsoft.com/office/powerpoint/2010/main" Requires="p14">
      <p:transition spd="slow" p14:dur="2000" advTm="45340"/>
    </mc:Choice>
    <mc:Fallback>
      <p:transition spd="slow" advTm="45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Know how to find the ideal vector representation of a </a:t>
            </a:r>
            <a:br>
              <a:rPr lang="en-US" dirty="0"/>
            </a:br>
            <a:r>
              <a:rPr lang="en-US" dirty="0"/>
              <a:t>line passing through two points</a:t>
            </a:r>
          </a:p>
          <a:p>
            <a:pPr lvl="1"/>
            <a:r>
              <a:rPr lang="en-US" dirty="0"/>
              <a:t>Understand that it is best, when given a choice, to use a vector</a:t>
            </a:r>
            <a:br>
              <a:rPr lang="en-US" dirty="0"/>
            </a:br>
            <a:r>
              <a:rPr lang="en-US" dirty="0"/>
              <a:t>with the smallest 2-norm when calculating perpendicular components</a:t>
            </a:r>
          </a:p>
          <a:p>
            <a:pPr marL="914400" lvl="2" indent="0">
              <a:buNone/>
            </a:pPr>
            <a:endParaRPr lang="en-US"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a:extLst>
              <a:ext uri="{FF2B5EF4-FFF2-40B4-BE49-F238E27FC236}">
                <a16:creationId xmlns:a16="http://schemas.microsoft.com/office/drawing/2014/main" id="{874069A8-B0B9-41F4-AB6C-ED29BE754CC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18448"/>
    </mc:Choice>
    <mc:Fallback>
      <p:transition spd="slow" advTm="18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https://en.wikipedia.org/wiki/Line_(geometry)</a:t>
            </a:r>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Finding the line through two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9.2"/>
</p:tagLst>
</file>

<file path=ppt/tags/tag2.xml><?xml version="1.0" encoding="utf-8"?>
<p:tagLst xmlns:a="http://schemas.openxmlformats.org/drawingml/2006/main" xmlns:r="http://schemas.openxmlformats.org/officeDocument/2006/relationships" xmlns:p="http://schemas.openxmlformats.org/presentationml/2006/main">
  <p:tag name="TIMING" val="|5.5|7.7"/>
</p:tagLst>
</file>

<file path=ppt/tags/tag3.xml><?xml version="1.0" encoding="utf-8"?>
<p:tagLst xmlns:a="http://schemas.openxmlformats.org/drawingml/2006/main" xmlns:r="http://schemas.openxmlformats.org/officeDocument/2006/relationships" xmlns:p="http://schemas.openxmlformats.org/presentationml/2006/main">
  <p:tag name="TIMING" val="|5.5|7.7"/>
</p:tagLst>
</file>

<file path=ppt/tags/tag4.xml><?xml version="1.0" encoding="utf-8"?>
<p:tagLst xmlns:a="http://schemas.openxmlformats.org/drawingml/2006/main" xmlns:r="http://schemas.openxmlformats.org/officeDocument/2006/relationships" xmlns:p="http://schemas.openxmlformats.org/presentationml/2006/main">
  <p:tag name="TIMING" val="|29.9"/>
</p:tagLst>
</file>

<file path=ppt/tags/tag5.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49347</TotalTime>
  <Words>523</Words>
  <Application>Microsoft Office PowerPoint</Application>
  <PresentationFormat>On-screen Show (4:3)</PresentationFormat>
  <Paragraphs>68</Paragraphs>
  <Slides>11</Slides>
  <Notes>0</Notes>
  <HiddenSlides>0</HiddenSlides>
  <MMClips>11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2" baseType="lpstr">
      <vt:lpstr>Arial</vt:lpstr>
      <vt:lpstr>Bookman Old Style</vt:lpstr>
      <vt:lpstr>Calibri</vt:lpstr>
      <vt:lpstr>Cambria</vt:lpstr>
      <vt:lpstr>Consolas</vt:lpstr>
      <vt:lpstr>Constantia</vt:lpstr>
      <vt:lpstr>Georgia</vt:lpstr>
      <vt:lpstr>Times New Roman</vt:lpstr>
      <vt:lpstr>Office Theme</vt:lpstr>
      <vt:lpstr>Equation</vt:lpstr>
      <vt:lpstr>MathType 6.0 Equation</vt:lpstr>
      <vt:lpstr>7.2 Finding the line through two points</vt:lpstr>
      <vt:lpstr>Introduction</vt:lpstr>
      <vt:lpstr>R3</vt:lpstr>
      <vt:lpstr>R3</vt:lpstr>
      <vt:lpstr>R3</vt:lpstr>
      <vt:lpstr>R3</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1212</cp:revision>
  <dcterms:created xsi:type="dcterms:W3CDTF">2020-04-30T19:27:29Z</dcterms:created>
  <dcterms:modified xsi:type="dcterms:W3CDTF">2021-07-26T14:56:31Z</dcterms:modified>
</cp:coreProperties>
</file>